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256" r:id="rId2"/>
    <p:sldId id="257" r:id="rId3"/>
    <p:sldId id="280" r:id="rId4"/>
    <p:sldId id="285" r:id="rId5"/>
    <p:sldId id="284" r:id="rId6"/>
    <p:sldId id="286" r:id="rId7"/>
    <p:sldId id="300" r:id="rId8"/>
    <p:sldId id="301" r:id="rId9"/>
    <p:sldId id="308" r:id="rId10"/>
    <p:sldId id="309" r:id="rId11"/>
    <p:sldId id="258" r:id="rId12"/>
    <p:sldId id="259" r:id="rId13"/>
    <p:sldId id="261" r:id="rId14"/>
    <p:sldId id="289" r:id="rId15"/>
    <p:sldId id="264" r:id="rId16"/>
    <p:sldId id="290" r:id="rId17"/>
    <p:sldId id="263" r:id="rId18"/>
    <p:sldId id="291" r:id="rId19"/>
    <p:sldId id="266" r:id="rId20"/>
    <p:sldId id="292" r:id="rId21"/>
    <p:sldId id="269" r:id="rId22"/>
    <p:sldId id="288" r:id="rId23"/>
    <p:sldId id="270" r:id="rId24"/>
    <p:sldId id="293" r:id="rId25"/>
    <p:sldId id="294" r:id="rId26"/>
    <p:sldId id="268" r:id="rId27"/>
    <p:sldId id="302" r:id="rId28"/>
    <p:sldId id="271" r:id="rId29"/>
    <p:sldId id="307" r:id="rId30"/>
    <p:sldId id="306" r:id="rId31"/>
    <p:sldId id="281" r:id="rId32"/>
    <p:sldId id="303" r:id="rId33"/>
    <p:sldId id="297" r:id="rId34"/>
    <p:sldId id="295" r:id="rId35"/>
    <p:sldId id="298" r:id="rId36"/>
    <p:sldId id="299" r:id="rId37"/>
    <p:sldId id="273" r:id="rId38"/>
    <p:sldId id="287" r:id="rId39"/>
    <p:sldId id="310" r:id="rId40"/>
    <p:sldId id="311" r:id="rId41"/>
    <p:sldId id="312" r:id="rId42"/>
    <p:sldId id="31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7B167-4597-4014-B316-9E3D64326230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99A49-9725-44EE-91FB-936375ECA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4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9A49-9725-44EE-91FB-936375ECA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6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9A49-9725-44EE-91FB-936375ECA7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7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9A49-9725-44EE-91FB-936375ECA7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9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4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8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1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9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1" y="1576104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5" y="2253386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1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9" y="5051293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1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1100629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94C17EC-F9BB-4908-BAD1-347099A69636}" type="datetimeFigureOut">
              <a:rPr lang="en-US" smtClean="0"/>
              <a:t>29/5/2023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5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9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8CF5885-79A3-46BA-AA65-7412BEC627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467600" cy="25146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SỞ Y TẾ QUẢNG BÌNH</a:t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BÁO CÁO 5S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1"/>
            <a:ext cx="9144000" cy="1381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1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HStc-cđ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(TIẾP THEO)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1"/>
            <a:ext cx="3124200" cy="266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1242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267200"/>
            <a:ext cx="276225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1447800" cy="3048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33500"/>
            <a:ext cx="2286000" cy="1828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95400"/>
            <a:ext cx="2438400" cy="1828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228600"/>
            <a:ext cx="7315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KHOA NỘI TỔNG HỢP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1752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067300"/>
            <a:ext cx="1828800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7" y="3895725"/>
            <a:ext cx="1939529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657600"/>
            <a:ext cx="18669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295400"/>
            <a:ext cx="23241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67201"/>
            <a:ext cx="1752600" cy="156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42900" y="7239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TH)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0625"/>
            <a:ext cx="1447800" cy="160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28" y="1200150"/>
            <a:ext cx="1278773" cy="162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02459"/>
            <a:ext cx="1447800" cy="161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00151"/>
            <a:ext cx="1524000" cy="162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1200150"/>
            <a:ext cx="1375935" cy="16215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1242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1447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54" y="3505201"/>
            <a:ext cx="1628775" cy="1828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02" y="3114675"/>
            <a:ext cx="320473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KHOA NỘI TIM MẠCH-LÃO 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9810"/>
            <a:ext cx="2667000" cy="202969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89810"/>
            <a:ext cx="2209800" cy="1991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89809"/>
            <a:ext cx="2514600" cy="199159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1430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8100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4114800"/>
            <a:ext cx="2881313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15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2362200" cy="2057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14475"/>
            <a:ext cx="2362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24" y="3733801"/>
            <a:ext cx="3292376" cy="24383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1336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TM)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86201"/>
            <a:ext cx="3276600" cy="2163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14451"/>
            <a:ext cx="23622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281546"/>
            <a:ext cx="2971800" cy="1995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4025235" cy="2133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17526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371600"/>
            <a:ext cx="2535247" cy="20574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0" y="28194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71601"/>
            <a:ext cx="26670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3724275"/>
            <a:ext cx="2667000" cy="201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3724275"/>
            <a:ext cx="2600325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3724273"/>
            <a:ext cx="2219324" cy="20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(NỘI TIM MẠCH)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0352" y="1277148"/>
            <a:ext cx="2535246" cy="2895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447800"/>
            <a:ext cx="3557535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1563" y="3798838"/>
            <a:ext cx="2187476" cy="3124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" y="20574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371600"/>
            <a:ext cx="3642079" cy="3459163"/>
          </a:xfrm>
        </p:spPr>
      </p:pic>
      <p:sp>
        <p:nvSpPr>
          <p:cNvPr id="6" name="Right Arrow 5"/>
          <p:cNvSpPr/>
          <p:nvPr/>
        </p:nvSpPr>
        <p:spPr>
          <a:xfrm>
            <a:off x="990600" y="37105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KHOA YDCT - PHCN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1828800" cy="1905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" y="15240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62375" y="2695575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3571875"/>
            <a:ext cx="2438400" cy="2343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29025"/>
            <a:ext cx="2438400" cy="2343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00451"/>
            <a:ext cx="2057400" cy="2371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1562101"/>
            <a:ext cx="1895476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82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Autofit/>
          </a:bodyPr>
          <a:lstStyle/>
          <a:p>
            <a:r>
              <a:rPr lang="en-US" sz="4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endParaRPr lang="en-US" sz="4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914400" cy="88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77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CT - PHCN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7" y="1905000"/>
            <a:ext cx="2545855" cy="2620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1981200"/>
            <a:ext cx="2693195" cy="2590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14478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2362200"/>
            <a:ext cx="23622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KHOA NHI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2971800" cy="198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19200"/>
            <a:ext cx="24384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19200"/>
            <a:ext cx="2438400" cy="2057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7620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505200"/>
            <a:ext cx="3429000" cy="24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502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86188"/>
            <a:ext cx="1676400" cy="166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7" y="3767137"/>
            <a:ext cx="1981200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767138"/>
            <a:ext cx="1719263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3767137"/>
            <a:ext cx="1600200" cy="16859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12192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6800"/>
            <a:ext cx="2133600" cy="2266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07" y="1166813"/>
            <a:ext cx="1828800" cy="206692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95338" y="428625"/>
            <a:ext cx="700563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1" y="1121569"/>
            <a:ext cx="1828800" cy="21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KHOA TRUYỀN NHIỄM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1"/>
            <a:ext cx="1905000" cy="16591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37" y="2286000"/>
            <a:ext cx="1918921" cy="1600200"/>
          </a:xfrm>
          <a:prstGeom prst="rect">
            <a:avLst/>
          </a:prstGeom>
        </p:spPr>
      </p:pic>
      <p:pic>
        <p:nvPicPr>
          <p:cNvPr id="1026" name="Picture 2" descr="C:\Users\Admin\Desktop\z4218559638492_94fcbd6d1b5a5939604c1298854657d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447800"/>
            <a:ext cx="27336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2192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87" y="3948113"/>
            <a:ext cx="3238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47788"/>
            <a:ext cx="2590800" cy="20113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19401"/>
            <a:ext cx="1600200" cy="1361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9" y="1338263"/>
            <a:ext cx="2057400" cy="195262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14682"/>
            <a:ext cx="1600200" cy="1333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962400"/>
            <a:ext cx="2324100" cy="2438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18102"/>
            <a:ext cx="1981200" cy="235516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09600" y="942975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1247776"/>
            <a:ext cx="1676401" cy="14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TN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576762"/>
            <a:ext cx="2362200" cy="173355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2192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19600"/>
            <a:ext cx="1752600" cy="2047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419600"/>
            <a:ext cx="1981200" cy="2047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66901"/>
            <a:ext cx="2362200" cy="18002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9263"/>
            <a:ext cx="2804672" cy="20955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8" y="1866901"/>
            <a:ext cx="2514602" cy="1800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4419600"/>
            <a:ext cx="1676401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KHOA PHỤ SẢN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0"/>
            <a:ext cx="2362200" cy="2286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64" y="1143000"/>
            <a:ext cx="2640329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7" y="3776664"/>
            <a:ext cx="2592705" cy="2547937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105400"/>
            <a:ext cx="2323789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143000"/>
            <a:ext cx="2323788" cy="152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3776664"/>
            <a:ext cx="2362200" cy="2547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905126"/>
            <a:ext cx="2324551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2438400" cy="2057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19276"/>
            <a:ext cx="2590800" cy="2066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43399"/>
            <a:ext cx="2438400" cy="2228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9276"/>
            <a:ext cx="2362200" cy="2066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399"/>
            <a:ext cx="2362200" cy="2200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343398"/>
            <a:ext cx="25908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KHOA LCK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44" y="762000"/>
            <a:ext cx="2294313" cy="1676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94334"/>
            <a:ext cx="2819400" cy="1991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52284"/>
            <a:ext cx="2209800" cy="239571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79835"/>
            <a:ext cx="2531471" cy="26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LCK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0"/>
            <a:ext cx="2514600" cy="24534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447800"/>
            <a:ext cx="255270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47801"/>
            <a:ext cx="2057401" cy="2038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3" y="4495800"/>
            <a:ext cx="1981203" cy="186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91000"/>
            <a:ext cx="2514600" cy="2324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6" y="4114800"/>
            <a:ext cx="2552699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90600" y="743399"/>
            <a:ext cx="754380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719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8688" algn="l"/>
                <a:tab pos="930275" algn="l"/>
                <a:tab pos="5737225" algn="l"/>
              </a:tabLst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Thực trạng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8688" algn="l"/>
                <a:tab pos="930275" algn="l"/>
                <a:tab pos="57372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 vật tư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thiết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thiết bị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 tiện chăm sóc không ngăn nắp, sạch sẽ và chưa sẵn sàng.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8688" algn="l"/>
                <a:tab pos="930275" algn="l"/>
                <a:tab pos="57372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 vật tư tiêu hao tồn kho rất nhiều.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28688" algn="l"/>
                <a:tab pos="930275" algn="l"/>
                <a:tab pos="57372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Máy móc, vật tư thiết bị chưa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chuẩn hóa đồng bộ.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algn="just"/>
            <a:endParaRPr lang="en-US" sz="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 cá nhân về trật tự khoa phòng chưa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8688" algn="l"/>
                <a:tab pos="930275" algn="l"/>
                <a:tab pos="57372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KHOA NGOẠI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828800"/>
            <a:ext cx="2193727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828800"/>
            <a:ext cx="1928812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3338" y="2302063"/>
            <a:ext cx="3308724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191000"/>
            <a:ext cx="1947863" cy="1998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191001"/>
            <a:ext cx="2193727" cy="19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ngoại</a:t>
            </a:r>
            <a:r>
              <a:rPr lang="en-US" sz="32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32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tiếptheo</a:t>
            </a:r>
            <a:r>
              <a:rPr lang="en-US" sz="32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47031"/>
            <a:ext cx="2819400" cy="205819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676401"/>
            <a:ext cx="279082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28194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207670"/>
            <a:ext cx="2790825" cy="1735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38400"/>
            <a:ext cx="2198883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60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371601"/>
            <a:ext cx="2651479" cy="151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67074"/>
            <a:ext cx="2438400" cy="237172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67074"/>
            <a:ext cx="2241055" cy="23717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57200" y="40582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133600" y="20478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GMHS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95400"/>
            <a:ext cx="2438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600201"/>
            <a:ext cx="2209800" cy="2162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1"/>
            <a:ext cx="2286000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1" y="3962400"/>
            <a:ext cx="2286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124326"/>
            <a:ext cx="2286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124326"/>
            <a:ext cx="2362201" cy="1971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95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KHOA KSNK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9827"/>
            <a:ext cx="2133600" cy="19431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21877"/>
            <a:ext cx="2438400" cy="1979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286001"/>
            <a:ext cx="2552700" cy="1814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4356099"/>
            <a:ext cx="2552700" cy="1866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56098"/>
            <a:ext cx="2133600" cy="1930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56098"/>
            <a:ext cx="2438400" cy="199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KHOA CĐHA-TDCN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1"/>
            <a:ext cx="2133600" cy="1656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1351404"/>
            <a:ext cx="1855079" cy="1467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3240"/>
            <a:ext cx="1905000" cy="203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49" y="4896686"/>
            <a:ext cx="1833732" cy="1656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3002630"/>
            <a:ext cx="1855079" cy="1721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5693"/>
            <a:ext cx="1905000" cy="1656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1643240"/>
            <a:ext cx="2105025" cy="203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3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CĐHA-TDCN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64492"/>
            <a:ext cx="1981200" cy="1772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4492"/>
            <a:ext cx="2286000" cy="1833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400"/>
            <a:ext cx="2286000" cy="1806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64492"/>
            <a:ext cx="2286000" cy="1719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3962402"/>
            <a:ext cx="2286000" cy="180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62400"/>
            <a:ext cx="1905000" cy="18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KHOA XÉT NGHIỆM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1126"/>
            <a:ext cx="2895600" cy="1905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295400"/>
            <a:ext cx="27051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48074"/>
            <a:ext cx="2600325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609976"/>
            <a:ext cx="2705101" cy="1752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48075"/>
            <a:ext cx="2286000" cy="1714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383" y="1109617"/>
            <a:ext cx="1752600" cy="2124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01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24384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2457451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22860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52800"/>
            <a:ext cx="23622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1001"/>
            <a:ext cx="2762251" cy="228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9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200401"/>
            <a:ext cx="2133600" cy="1611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52600"/>
            <a:ext cx="22860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2057400" cy="1678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800"/>
            <a:ext cx="2286000" cy="1678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52601"/>
            <a:ext cx="20574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1" y="1504950"/>
            <a:ext cx="1726300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5082052"/>
            <a:ext cx="2172127" cy="14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vi-VN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lãng phí giúp chi phí thấp hơn</a:t>
            </a:r>
          </a:p>
          <a:p>
            <a:pPr marL="0" indent="0" algn="just">
              <a:buNone/>
            </a:pP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 </a:t>
            </a:r>
            <a:r>
              <a:rPr lang="vi-VN" sz="3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quá nhiều lãng phí trong một cơ sở y tế. Thực hiện 5S có thể giúp loại bỏ các loại lãng phí sau đây:</a:t>
            </a:r>
          </a:p>
          <a:p>
            <a:pPr marL="0" indent="0" algn="just">
              <a:buNone/>
            </a:pP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 trữ vật tư nhiều quá mức cần thiết tại các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3000" b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vi-VN" sz="3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 quá nhiều không gian cho việc lưu 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</a:p>
          <a:p>
            <a:pPr marL="0" indent="0" algn="just">
              <a:buNone/>
            </a:pP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 thời gian cho việc tìm kiếm hoặc chờ đợi các thuốc hoặc thiết bị khó tìm.</a:t>
            </a:r>
          </a:p>
          <a:p>
            <a:pPr marL="0" indent="0" algn="just">
              <a:buNone/>
            </a:pPr>
            <a:r>
              <a:rPr lang="en-US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Lãng </a:t>
            </a:r>
            <a:r>
              <a:rPr lang="vi-VN" sz="3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 thao tác do các vật tự và trang thiết bị đặt ở các vị trí khó tiếp cận.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14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Calibri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5S. </a:t>
            </a: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5s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… 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Font typeface="Wingdings" pitchFamily="2" charset="2"/>
              <a:buChar char="Ø"/>
            </a:pP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Calibri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ban</a:t>
            </a:r>
          </a:p>
          <a:p>
            <a:pPr marL="457200" lvl="2" indent="-457200" algn="just">
              <a:buFont typeface="Wingdings" pitchFamily="2" charset="2"/>
              <a:buChar char="Ø"/>
            </a:pP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Font typeface="Wingdings" pitchFamily="2" charset="2"/>
              <a:buChar char="Ø"/>
            </a:pPr>
            <a:endParaRPr lang="en-US" altLang="en-US" sz="28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914400" lvl="2" indent="-45085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5S.(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914400" lvl="2" indent="-45085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marL="914400" lvl="2" indent="-45085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400" lvl="2" indent="-450850" algn="just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5S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227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4367" y="1828800"/>
            <a:ext cx="565148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endParaRPr lang="en-US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5s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 ích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 người bệnh: nhanh, chính xác.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gian,</a:t>
            </a:r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kho,</a:t>
            </a:r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thừa,</a:t>
            </a:r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vi-VN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 làm việc: Sạch sẽ, ngăn nắp.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 viên: Có ý thức kỷ luật và tự hào về nơi làm việc của mình.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 viên mới: dễ thích nghi với môi trường mới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 đến niềm tin cho người bệnh</a:t>
            </a:r>
            <a:endParaRPr lang="en-US" sz="28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49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533400" y="696938"/>
            <a:ext cx="7315200" cy="5638799"/>
            <a:chOff x="2851415" y="1679575"/>
            <a:chExt cx="4870450" cy="4495800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851415" y="1679575"/>
              <a:ext cx="4870450" cy="4495800"/>
              <a:chOff x="1447800" y="1447800"/>
              <a:chExt cx="4495800" cy="4495800"/>
            </a:xfrm>
          </p:grpSpPr>
          <p:sp>
            <p:nvSpPr>
              <p:cNvPr id="11" name="Pie 10"/>
              <p:cNvSpPr/>
              <p:nvPr/>
            </p:nvSpPr>
            <p:spPr>
              <a:xfrm>
                <a:off x="1447800" y="1447800"/>
                <a:ext cx="4495800" cy="4495800"/>
              </a:xfrm>
              <a:prstGeom prst="pie">
                <a:avLst>
                  <a:gd name="adj1" fmla="val 10758676"/>
                  <a:gd name="adj2" fmla="val 1620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/>
              <p:cNvSpPr/>
              <p:nvPr/>
            </p:nvSpPr>
            <p:spPr>
              <a:xfrm>
                <a:off x="1447800" y="1447800"/>
                <a:ext cx="4495800" cy="4495800"/>
              </a:xfrm>
              <a:prstGeom prst="pie">
                <a:avLst>
                  <a:gd name="adj1" fmla="val 5406978"/>
                  <a:gd name="adj2" fmla="val 10788795"/>
                </a:avLst>
              </a:prstGeom>
              <a:solidFill>
                <a:srgbClr val="92D050"/>
              </a:solidFill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e 12"/>
              <p:cNvSpPr/>
              <p:nvPr/>
            </p:nvSpPr>
            <p:spPr>
              <a:xfrm>
                <a:off x="1447800" y="1447800"/>
                <a:ext cx="4495800" cy="4495800"/>
              </a:xfrm>
              <a:prstGeom prst="pie">
                <a:avLst>
                  <a:gd name="adj1" fmla="val 16160388"/>
                  <a:gd name="adj2" fmla="val 9342"/>
                </a:avLst>
              </a:prstGeom>
              <a:solidFill>
                <a:schemeClr val="bg2">
                  <a:lumMod val="90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>
                <a:off x="1447800" y="1447800"/>
                <a:ext cx="4495800" cy="4495800"/>
              </a:xfrm>
              <a:prstGeom prst="pie">
                <a:avLst>
                  <a:gd name="adj1" fmla="val 5998"/>
                  <a:gd name="adj2" fmla="val 539955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4533042" y="3250652"/>
              <a:ext cx="1486673" cy="1372602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069946" y="3727450"/>
              <a:ext cx="412750" cy="38100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3000" y="1828801"/>
            <a:ext cx="2286000" cy="1046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US" sz="2000" b="1" i="1" dirty="0">
                <a:ea typeface="ＭＳ Ｐゴシック" pitchFamily="34" charset="-128"/>
                <a:cs typeface="Times New Roman" pitchFamily="18" charset="0"/>
              </a:rPr>
              <a:t>SÀNG </a:t>
            </a:r>
            <a:r>
              <a:rPr lang="en-US" sz="2000" b="1" i="1" dirty="0" smtClean="0">
                <a:ea typeface="ＭＳ Ｐゴシック" pitchFamily="34" charset="-128"/>
                <a:cs typeface="Times New Roman" pitchFamily="18" charset="0"/>
              </a:rPr>
              <a:t>LỌC/ </a:t>
            </a:r>
            <a:r>
              <a:rPr lang="en-US" sz="1800" i="1" dirty="0" smtClean="0">
                <a:ea typeface="ＭＳ Ｐゴシック" pitchFamily="34" charset="-128"/>
                <a:cs typeface="Times New Roman" pitchFamily="18" charset="0"/>
              </a:rPr>
              <a:t>Sort</a:t>
            </a: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  <a:p>
            <a:pPr algn="r">
              <a:defRPr/>
            </a:pP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Xác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đị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nh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rõ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những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vật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dụng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cần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sử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dụng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không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cần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sử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dụng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để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loại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bỏ</a:t>
            </a: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800601" y="1752601"/>
            <a:ext cx="263197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SẮP </a:t>
            </a:r>
            <a:r>
              <a:rPr lang="en-US" sz="1400" b="1" i="1" dirty="0" smtClean="0">
                <a:ea typeface="ＭＳ Ｐゴシック" pitchFamily="34" charset="-128"/>
                <a:cs typeface="Times New Roman" pitchFamily="18" charset="0"/>
              </a:rPr>
              <a:t>XẾP/ </a:t>
            </a:r>
          </a:p>
          <a:p>
            <a:pPr>
              <a:defRPr/>
            </a:pPr>
            <a:r>
              <a:rPr lang="en-US" sz="1400" i="1" dirty="0" smtClean="0">
                <a:ea typeface="ＭＳ Ｐゴシック" pitchFamily="34" charset="-128"/>
                <a:cs typeface="Times New Roman" pitchFamily="18" charset="0"/>
              </a:rPr>
              <a:t>Set in Order</a:t>
            </a:r>
            <a:endParaRPr lang="en-US" sz="1400" i="1" dirty="0">
              <a:ea typeface="ＭＳ Ｐゴシック" pitchFamily="34" charset="-128"/>
              <a:cs typeface="Times New Roman" pitchFamily="18" charset="0"/>
            </a:endParaRPr>
          </a:p>
          <a:p>
            <a:pPr>
              <a:defRPr/>
            </a:pP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Cất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vật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dụng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vào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n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ơ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i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phù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hợp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để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dễ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dàng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lấy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khi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cần</a:t>
            </a: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901185" y="4343401"/>
            <a:ext cx="2531391" cy="116955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Giữ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gìn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n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ơ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i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làm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việc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gọn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gàng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sạch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sẽ</a:t>
            </a: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  <a:p>
            <a:pPr>
              <a:defRPr/>
            </a:pP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  <a:p>
            <a:pPr>
              <a:defRPr/>
            </a:pP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SẠCH </a:t>
            </a:r>
            <a:r>
              <a:rPr lang="en-US" sz="1400" b="1" i="1" dirty="0" smtClean="0">
                <a:ea typeface="ＭＳ Ｐゴシック" pitchFamily="34" charset="-128"/>
                <a:cs typeface="Times New Roman" pitchFamily="18" charset="0"/>
              </a:rPr>
              <a:t>SẼ/ </a:t>
            </a:r>
          </a:p>
          <a:p>
            <a:pPr>
              <a:defRPr/>
            </a:pPr>
            <a:r>
              <a:rPr lang="en-US" sz="1400" i="1" dirty="0" smtClean="0">
                <a:ea typeface="ＭＳ Ｐゴシック" pitchFamily="34" charset="-128"/>
                <a:cs typeface="Times New Roman" pitchFamily="18" charset="0"/>
              </a:rPr>
              <a:t>Shine</a:t>
            </a:r>
            <a:endParaRPr lang="en-US" sz="1400" i="1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14401" y="4523618"/>
            <a:ext cx="2916748" cy="116955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Tiêu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chuẩn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hoá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và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biến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b</a:t>
            </a:r>
            <a:r>
              <a:rPr lang="vi-VN" sz="1400" b="1" i="1" dirty="0">
                <a:ea typeface="ＭＳ Ｐゴシック" pitchFamily="34" charset="-128"/>
                <a:cs typeface="Times New Roman" pitchFamily="18" charset="0"/>
              </a:rPr>
              <a:t>ướ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c “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Sàng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lọc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”, “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Sắp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xếp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”, “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Sạch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sẽ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” </a:t>
            </a:r>
            <a:r>
              <a:rPr lang="en-US" sz="1400" b="1" i="1" dirty="0" err="1">
                <a:ea typeface="ＭＳ Ｐゴシック" pitchFamily="34" charset="-128"/>
                <a:cs typeface="Times New Roman" pitchFamily="18" charset="0"/>
              </a:rPr>
              <a:t>thành</a:t>
            </a: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 “THÓI QUEN</a:t>
            </a:r>
            <a:r>
              <a:rPr lang="en-US" sz="1400" b="1" i="1" dirty="0" smtClean="0">
                <a:ea typeface="ＭＳ Ｐゴシック" pitchFamily="34" charset="-128"/>
                <a:cs typeface="Times New Roman" pitchFamily="18" charset="0"/>
              </a:rPr>
              <a:t>”</a:t>
            </a:r>
            <a:endParaRPr lang="en-US" sz="1400" b="1" i="1" dirty="0">
              <a:ea typeface="ＭＳ Ｐゴシック" pitchFamily="34" charset="-128"/>
              <a:cs typeface="Times New Roman" pitchFamily="18" charset="0"/>
            </a:endParaRPr>
          </a:p>
          <a:p>
            <a:pPr algn="r">
              <a:defRPr/>
            </a:pPr>
            <a:r>
              <a:rPr lang="en-US" sz="1400" b="1" i="1" dirty="0">
                <a:ea typeface="ＭＳ Ｐゴシック" pitchFamily="34" charset="-128"/>
                <a:cs typeface="Times New Roman" pitchFamily="18" charset="0"/>
              </a:rPr>
              <a:t>SĂN </a:t>
            </a:r>
            <a:r>
              <a:rPr lang="en-US" sz="1400" b="1" i="1" dirty="0" smtClean="0">
                <a:ea typeface="ＭＳ Ｐゴシック" pitchFamily="34" charset="-128"/>
                <a:cs typeface="Times New Roman" pitchFamily="18" charset="0"/>
              </a:rPr>
              <a:t>SÓC/ </a:t>
            </a:r>
          </a:p>
          <a:p>
            <a:pPr algn="r">
              <a:defRPr/>
            </a:pPr>
            <a:r>
              <a:rPr lang="en-US" sz="1400" i="1" dirty="0" smtClean="0">
                <a:ea typeface="ＭＳ Ｐゴシック" pitchFamily="34" charset="-128"/>
                <a:cs typeface="Times New Roman" pitchFamily="18" charset="0"/>
              </a:rPr>
              <a:t>Standardi</a:t>
            </a:r>
            <a:r>
              <a:rPr lang="en-US" sz="1400" i="1" dirty="0" smtClean="0">
                <a:latin typeface="Arial" charset="0"/>
                <a:ea typeface="ＭＳ Ｐゴシック" pitchFamily="34" charset="-128"/>
                <a:cs typeface="Arial" charset="0"/>
              </a:rPr>
              <a:t>ze</a:t>
            </a:r>
            <a:endParaRPr lang="en-US" sz="1400" i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200401" y="2971801"/>
            <a:ext cx="2140865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SẴN </a:t>
            </a:r>
            <a:r>
              <a:rPr lang="en-US" sz="1400" b="1" dirty="0" smtClean="0">
                <a:ea typeface="ＭＳ Ｐゴシック" pitchFamily="34" charset="-128"/>
                <a:cs typeface="Times New Roman" pitchFamily="18" charset="0"/>
              </a:rPr>
              <a:t>SÀNG/ </a:t>
            </a:r>
            <a:r>
              <a:rPr lang="en-US" sz="1400" i="1" dirty="0" smtClean="0">
                <a:ea typeface="ＭＳ Ｐゴシック" pitchFamily="34" charset="-128"/>
                <a:cs typeface="Times New Roman" pitchFamily="18" charset="0"/>
              </a:rPr>
              <a:t>Sustain</a:t>
            </a:r>
            <a:endParaRPr lang="en-US" sz="1400" i="1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276601" y="3733800"/>
            <a:ext cx="1810396" cy="55399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Duy </a:t>
            </a:r>
            <a:r>
              <a:rPr lang="en-US" sz="1400" b="1" dirty="0" err="1">
                <a:ea typeface="ＭＳ Ｐゴシック" pitchFamily="34" charset="-128"/>
                <a:cs typeface="Times New Roman" pitchFamily="18" charset="0"/>
              </a:rPr>
              <a:t>trì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dirty="0" err="1">
                <a:ea typeface="ＭＳ Ｐゴシック" pitchFamily="34" charset="-128"/>
                <a:cs typeface="Times New Roman" pitchFamily="18" charset="0"/>
              </a:rPr>
              <a:t>các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dirty="0" err="1">
                <a:ea typeface="ＭＳ Ｐゴシック" pitchFamily="34" charset="-128"/>
                <a:cs typeface="Times New Roman" pitchFamily="18" charset="0"/>
              </a:rPr>
              <a:t>thủ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1400" b="1" dirty="0" err="1">
                <a:ea typeface="ＭＳ Ｐゴシック" pitchFamily="34" charset="-128"/>
                <a:cs typeface="Times New Roman" pitchFamily="18" charset="0"/>
              </a:rPr>
              <a:t>tục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vi-VN" sz="1400" b="1" dirty="0">
                <a:ea typeface="ＭＳ Ｐゴシック" pitchFamily="34" charset="-128"/>
                <a:cs typeface="Times New Roman" pitchFamily="18" charset="0"/>
              </a:rPr>
              <a:t>đã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vi-VN" sz="1400" b="1" dirty="0">
                <a:ea typeface="ＭＳ Ｐゴシック" pitchFamily="34" charset="-128"/>
                <a:cs typeface="Times New Roman" pitchFamily="18" charset="0"/>
              </a:rPr>
              <a:t>đượ</a:t>
            </a:r>
            <a:r>
              <a:rPr lang="en-US" sz="1400" b="1" dirty="0">
                <a:ea typeface="ＭＳ Ｐゴシック" pitchFamily="34" charset="-128"/>
                <a:cs typeface="Times New Roman" pitchFamily="18" charset="0"/>
              </a:rPr>
              <a:t>c </a:t>
            </a:r>
            <a:r>
              <a:rPr lang="en-US" sz="1400" b="1" dirty="0" err="1">
                <a:ea typeface="ＭＳ Ｐゴシック" pitchFamily="34" charset="-128"/>
                <a:cs typeface="Times New Roman" pitchFamily="18" charset="0"/>
              </a:rPr>
              <a:t>lậ</a:t>
            </a:r>
            <a:r>
              <a:rPr lang="en-US" sz="1600" b="1" dirty="0" err="1">
                <a:ea typeface="ＭＳ Ｐゴシック" pitchFamily="34" charset="-128"/>
                <a:cs typeface="Times New Roman" pitchFamily="18" charset="0"/>
              </a:rPr>
              <a:t>p</a:t>
            </a:r>
            <a:endParaRPr lang="en-US" sz="1600" b="1" dirty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69792" y="1828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677675" y="32091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3865535" y="4724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200000">
            <a:off x="1658113" y="3142489"/>
            <a:ext cx="97840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KHOA KHÁM BỆNH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2819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27432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2438400" cy="2571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6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(TIẾP THEO)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46" y="1543050"/>
            <a:ext cx="2545855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1543050"/>
            <a:ext cx="2528888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048126"/>
            <a:ext cx="25908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79082"/>
            <a:ext cx="2514601" cy="2300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85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HSTC-CĐ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08" y="3276600"/>
            <a:ext cx="1661307" cy="1350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22860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71600"/>
            <a:ext cx="24384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48098"/>
            <a:ext cx="2438400" cy="2311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362076"/>
            <a:ext cx="1710215" cy="1628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401" y="3838301"/>
            <a:ext cx="2356398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00600"/>
            <a:ext cx="2209800" cy="13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5910</TotalTime>
  <Words>609</Words>
  <Application>Microsoft Office PowerPoint</Application>
  <PresentationFormat>On-screen Show (4:3)</PresentationFormat>
  <Paragraphs>111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Angles</vt:lpstr>
      <vt:lpstr>SỞ Y TẾ QUẢNG BÌNH      BÁO CÁO 5S</vt:lpstr>
      <vt:lpstr>5S</vt:lpstr>
      <vt:lpstr>PowerPoint Presentation</vt:lpstr>
      <vt:lpstr>PowerPoint Presentation</vt:lpstr>
      <vt:lpstr>PowerPoint Presentation</vt:lpstr>
      <vt:lpstr>Công cụ 5S</vt:lpstr>
      <vt:lpstr>KHOA KHÁM BỆNH</vt:lpstr>
      <vt:lpstr>Khoa khám bệnh (TIẾP THEO)</vt:lpstr>
      <vt:lpstr>KHOA HSTC-CĐ </vt:lpstr>
      <vt:lpstr>Khoa HStc-cđ (TIẾP THEO)</vt:lpstr>
      <vt:lpstr>Sau </vt:lpstr>
      <vt:lpstr>Phòng Tiêm và Tủ Thuốc (nội TH) Trước</vt:lpstr>
      <vt:lpstr>KHOA NỘI TIM MẠCH-LÃO KHOA Phòng Hành chính</vt:lpstr>
      <vt:lpstr>Nội Tim mạch (tiếp theo)</vt:lpstr>
      <vt:lpstr>Phòng Tiêm và Tủ Thuốc (nội TM)</vt:lpstr>
      <vt:lpstr>Nội Tim Mạch</vt:lpstr>
      <vt:lpstr>Phòng Đón bệnh (NỘI TIM MẠCH)</vt:lpstr>
      <vt:lpstr>Khoa Nội Tim mạch (tiếp theo)</vt:lpstr>
      <vt:lpstr>KHOA YDCT - PHCN Phòng Hành chính</vt:lpstr>
      <vt:lpstr>Khoa Y dược CT - PHCN</vt:lpstr>
      <vt:lpstr>KHOA NHI</vt:lpstr>
      <vt:lpstr>PowerPoint Presentation</vt:lpstr>
      <vt:lpstr>KHOA TRUYỀN NHIỄM</vt:lpstr>
      <vt:lpstr>Khoa TN</vt:lpstr>
      <vt:lpstr>Khoa TN </vt:lpstr>
      <vt:lpstr>KHOA PHỤ SẢN</vt:lpstr>
      <vt:lpstr>Khoa phụ sản (tiếp theo)</vt:lpstr>
      <vt:lpstr>KHOA LCK</vt:lpstr>
      <vt:lpstr>Khoa LCK (tiếp theo)</vt:lpstr>
      <vt:lpstr>KHOA NGOẠI</vt:lpstr>
      <vt:lpstr>Khoa ngoại (tiếptheo)</vt:lpstr>
      <vt:lpstr>Khoa ngoại (tiếp theo)</vt:lpstr>
      <vt:lpstr>Khoa GMHS</vt:lpstr>
      <vt:lpstr>KHOA KSNK</vt:lpstr>
      <vt:lpstr>KHOA CĐHA-TDCN</vt:lpstr>
      <vt:lpstr>Khoa CĐHA-TDCN</vt:lpstr>
      <vt:lpstr>KHOA XÉT NGHIỆM</vt:lpstr>
      <vt:lpstr>PowerPoint Presentation</vt:lpstr>
      <vt:lpstr>Một số hình ảnh tại các buồng khám</vt:lpstr>
      <vt:lpstr>Nhận xét Quá trình thực hiện 5S</vt:lpstr>
      <vt:lpstr>Kiến nghị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Y TẾ QUẢNG BÌNH BỆNH VIỆN ĐA KHOA KHU VỰC BẮC Q.B</dc:title>
  <dc:creator>Administrator</dc:creator>
  <cp:lastModifiedBy>Administrator</cp:lastModifiedBy>
  <cp:revision>81</cp:revision>
  <dcterms:created xsi:type="dcterms:W3CDTF">2023-03-28T03:51:37Z</dcterms:created>
  <dcterms:modified xsi:type="dcterms:W3CDTF">2023-05-29T02:31:00Z</dcterms:modified>
</cp:coreProperties>
</file>